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1" r:id="rId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a Isabel García Sánchez" initials="AIGS" lastIdx="0" clrIdx="0">
    <p:extLst>
      <p:ext uri="{19B8F6BF-5375-455C-9EA6-DF929625EA0E}">
        <p15:presenceInfo xmlns:p15="http://schemas.microsoft.com/office/powerpoint/2012/main" userId="S-1-5-21-3387269710-3169453307-2137480330-736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291C"/>
    <a:srgbClr val="5F2167"/>
    <a:srgbClr val="622367"/>
    <a:srgbClr val="E42529"/>
    <a:srgbClr val="979798"/>
    <a:srgbClr val="C60C30"/>
    <a:srgbClr val="F24F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23769E-E6EC-4111-9D61-10381E3C0E82}" v="5" dt="2026-03-26T09:25:02.0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797" autoAdjust="0"/>
    <p:restoredTop sz="94660"/>
  </p:normalViewPr>
  <p:slideViewPr>
    <p:cSldViewPr snapToGrid="0">
      <p:cViewPr varScale="1">
        <p:scale>
          <a:sx n="50" d="100"/>
          <a:sy n="50" d="100"/>
        </p:scale>
        <p:origin x="420" y="4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uleica Nerea Parra Cifuentes" userId="9aed6c57-a4cf-4154-a3b9-94a34b15ae1a" providerId="ADAL" clId="{52DBE0E2-1E6D-43D2-88C8-24733E135418}"/>
    <pc:docChg chg="undo redo custSel modSld">
      <pc:chgData name="Zuleica Nerea Parra Cifuentes" userId="9aed6c57-a4cf-4154-a3b9-94a34b15ae1a" providerId="ADAL" clId="{52DBE0E2-1E6D-43D2-88C8-24733E135418}" dt="2026-03-26T14:57:02.682" v="458" actId="1076"/>
      <pc:docMkLst>
        <pc:docMk/>
      </pc:docMkLst>
      <pc:sldChg chg="modSp mod">
        <pc:chgData name="Zuleica Nerea Parra Cifuentes" userId="9aed6c57-a4cf-4154-a3b9-94a34b15ae1a" providerId="ADAL" clId="{52DBE0E2-1E6D-43D2-88C8-24733E135418}" dt="2026-03-26T14:57:02.682" v="458" actId="1076"/>
        <pc:sldMkLst>
          <pc:docMk/>
          <pc:sldMk cId="4229834144" sldId="261"/>
        </pc:sldMkLst>
        <pc:spChg chg="mod">
          <ac:chgData name="Zuleica Nerea Parra Cifuentes" userId="9aed6c57-a4cf-4154-a3b9-94a34b15ae1a" providerId="ADAL" clId="{52DBE0E2-1E6D-43D2-88C8-24733E135418}" dt="2026-03-17T09:37:29.633" v="315" actId="20577"/>
          <ac:spMkLst>
            <pc:docMk/>
            <pc:sldMk cId="4229834144" sldId="261"/>
            <ac:spMk id="9" creationId="{D31E8247-659F-4963-826A-CCAE43EFC136}"/>
          </ac:spMkLst>
        </pc:spChg>
        <pc:spChg chg="mod">
          <ac:chgData name="Zuleica Nerea Parra Cifuentes" userId="9aed6c57-a4cf-4154-a3b9-94a34b15ae1a" providerId="ADAL" clId="{52DBE0E2-1E6D-43D2-88C8-24733E135418}" dt="2026-03-26T10:34:11.161" v="443" actId="20577"/>
          <ac:spMkLst>
            <pc:docMk/>
            <pc:sldMk cId="4229834144" sldId="261"/>
            <ac:spMk id="19" creationId="{42EE0A8C-458F-4972-B2D9-6D40D51CD9DC}"/>
          </ac:spMkLst>
        </pc:spChg>
        <pc:spChg chg="mod">
          <ac:chgData name="Zuleica Nerea Parra Cifuentes" userId="9aed6c57-a4cf-4154-a3b9-94a34b15ae1a" providerId="ADAL" clId="{52DBE0E2-1E6D-43D2-88C8-24733E135418}" dt="2026-03-26T09:12:50.624" v="372" actId="255"/>
          <ac:spMkLst>
            <pc:docMk/>
            <pc:sldMk cId="4229834144" sldId="261"/>
            <ac:spMk id="22" creationId="{A048C612-A163-477F-B6BB-460A66B11C11}"/>
          </ac:spMkLst>
        </pc:spChg>
        <pc:spChg chg="mod">
          <ac:chgData name="Zuleica Nerea Parra Cifuentes" userId="9aed6c57-a4cf-4154-a3b9-94a34b15ae1a" providerId="ADAL" clId="{52DBE0E2-1E6D-43D2-88C8-24733E135418}" dt="2026-03-26T14:57:02.682" v="458" actId="1076"/>
          <ac:spMkLst>
            <pc:docMk/>
            <pc:sldMk cId="4229834144" sldId="261"/>
            <ac:spMk id="26" creationId="{22D88BB6-2082-4ABA-9210-3495F64910B2}"/>
          </ac:spMkLst>
        </pc:spChg>
        <pc:spChg chg="mod">
          <ac:chgData name="Zuleica Nerea Parra Cifuentes" userId="9aed6c57-a4cf-4154-a3b9-94a34b15ae1a" providerId="ADAL" clId="{52DBE0E2-1E6D-43D2-88C8-24733E135418}" dt="2026-03-26T09:30:56.903" v="423" actId="1076"/>
          <ac:spMkLst>
            <pc:docMk/>
            <pc:sldMk cId="4229834144" sldId="261"/>
            <ac:spMk id="31" creationId="{682C4886-EAAA-42C4-98C9-BB5384C963A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375E2-8416-43EB-9C30-F9E6F5BBEE5C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9B0B8-A537-4F02-9FDC-DAE790CC42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2513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375E2-8416-43EB-9C30-F9E6F5BBEE5C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9B0B8-A537-4F02-9FDC-DAE790CC42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4445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375E2-8416-43EB-9C30-F9E6F5BBEE5C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9B0B8-A537-4F02-9FDC-DAE790CC42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3912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375E2-8416-43EB-9C30-F9E6F5BBEE5C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9B0B8-A537-4F02-9FDC-DAE790CC42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06481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375E2-8416-43EB-9C30-F9E6F5BBEE5C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9B0B8-A537-4F02-9FDC-DAE790CC42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00950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375E2-8416-43EB-9C30-F9E6F5BBEE5C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9B0B8-A537-4F02-9FDC-DAE790CC42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6586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375E2-8416-43EB-9C30-F9E6F5BBEE5C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9B0B8-A537-4F02-9FDC-DAE790CC42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4368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375E2-8416-43EB-9C30-F9E6F5BBEE5C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9B0B8-A537-4F02-9FDC-DAE790CC42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7079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375E2-8416-43EB-9C30-F9E6F5BBEE5C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9B0B8-A537-4F02-9FDC-DAE790CC42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24460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375E2-8416-43EB-9C30-F9E6F5BBEE5C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9B0B8-A537-4F02-9FDC-DAE790CC42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2842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375E2-8416-43EB-9C30-F9E6F5BBEE5C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9B0B8-A537-4F02-9FDC-DAE790CC42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7806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375E2-8416-43EB-9C30-F9E6F5BBEE5C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A9B0B8-A537-4F02-9FDC-DAE790CC42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2756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>
            <a:extLst>
              <a:ext uri="{FF2B5EF4-FFF2-40B4-BE49-F238E27FC236}">
                <a16:creationId xmlns:a16="http://schemas.microsoft.com/office/drawing/2014/main" id="{DE14EF98-5073-4E39-EE24-7E9919FFA374}"/>
              </a:ext>
            </a:extLst>
          </p:cNvPr>
          <p:cNvSpPr/>
          <p:nvPr/>
        </p:nvSpPr>
        <p:spPr>
          <a:xfrm>
            <a:off x="322924" y="1963726"/>
            <a:ext cx="2805453" cy="4106221"/>
          </a:xfrm>
          <a:prstGeom prst="rect">
            <a:avLst/>
          </a:prstGeom>
          <a:solidFill>
            <a:srgbClr val="DA291C"/>
          </a:solidFill>
          <a:ln>
            <a:solidFill>
              <a:srgbClr val="DA291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CuadroTexto 5"/>
          <p:cNvSpPr txBox="1"/>
          <p:nvPr/>
        </p:nvSpPr>
        <p:spPr>
          <a:xfrm>
            <a:off x="4389493" y="1570784"/>
            <a:ext cx="73564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b="1" dirty="0">
                <a:solidFill>
                  <a:srgbClr val="DA291C"/>
                </a:solidFill>
                <a:latin typeface="DIN"/>
                <a:cs typeface="Arial" panose="020B0604020202020204" pitchFamily="34" charset="0"/>
              </a:rPr>
              <a:t>Nuestro compromiso</a:t>
            </a:r>
          </a:p>
        </p:txBody>
      </p:sp>
      <p:cxnSp>
        <p:nvCxnSpPr>
          <p:cNvPr id="11" name="Conector recto 10"/>
          <p:cNvCxnSpPr>
            <a:cxnSpLocks/>
          </p:cNvCxnSpPr>
          <p:nvPr/>
        </p:nvCxnSpPr>
        <p:spPr>
          <a:xfrm>
            <a:off x="3587931" y="1940116"/>
            <a:ext cx="8067449" cy="0"/>
          </a:xfrm>
          <a:prstGeom prst="line">
            <a:avLst/>
          </a:prstGeom>
          <a:ln>
            <a:solidFill>
              <a:srgbClr val="DA29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n 7">
            <a:extLst>
              <a:ext uri="{FF2B5EF4-FFF2-40B4-BE49-F238E27FC236}">
                <a16:creationId xmlns:a16="http://schemas.microsoft.com/office/drawing/2014/main" id="{31876A68-F3D3-4FD4-97F1-006578CBF5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5250" y="274180"/>
            <a:ext cx="2029428" cy="396401"/>
          </a:xfrm>
          <a:prstGeom prst="rect">
            <a:avLst/>
          </a:prstGeom>
        </p:spPr>
      </p:pic>
      <p:sp>
        <p:nvSpPr>
          <p:cNvPr id="26" name="CuadroTexto 25">
            <a:extLst>
              <a:ext uri="{FF2B5EF4-FFF2-40B4-BE49-F238E27FC236}">
                <a16:creationId xmlns:a16="http://schemas.microsoft.com/office/drawing/2014/main" id="{22D88BB6-2082-4ABA-9210-3495F64910B2}"/>
              </a:ext>
            </a:extLst>
          </p:cNvPr>
          <p:cNvSpPr txBox="1"/>
          <p:nvPr/>
        </p:nvSpPr>
        <p:spPr>
          <a:xfrm>
            <a:off x="415911" y="307129"/>
            <a:ext cx="78599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3200" b="1" dirty="0">
                <a:solidFill>
                  <a:srgbClr val="5F2167"/>
                </a:solidFill>
                <a:latin typeface="DIN"/>
                <a:cs typeface="Arial" panose="020B0604020202020204" pitchFamily="34" charset="0"/>
              </a:rPr>
              <a:t>Política de Calidad y Sostenibilidad </a:t>
            </a:r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213F1533-0D97-49F1-AF0C-BEAF46B3D575}"/>
              </a:ext>
            </a:extLst>
          </p:cNvPr>
          <p:cNvSpPr/>
          <p:nvPr/>
        </p:nvSpPr>
        <p:spPr>
          <a:xfrm>
            <a:off x="415911" y="1111666"/>
            <a:ext cx="765968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DIN"/>
                <a:cs typeface="Arial" panose="020B0604020202020204" pitchFamily="34" charset="0"/>
              </a:rPr>
              <a:t>Avanza, empresa comprometida con la excelencia operativa y con la mejora de la calidad de vida de las personas a través de la movilidad, integra la sostenibilidad ambiental, social y de gobernanza como eje estratégico de su modelo de gestión.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42EE0A8C-458F-4972-B2D9-6D40D51CD9DC}"/>
              </a:ext>
            </a:extLst>
          </p:cNvPr>
          <p:cNvSpPr txBox="1"/>
          <p:nvPr/>
        </p:nvSpPr>
        <p:spPr>
          <a:xfrm>
            <a:off x="3477893" y="1949561"/>
            <a:ext cx="4217223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 algn="just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es-ES" sz="950" b="1" dirty="0">
                <a:latin typeface="Aptos" panose="020B0004020202020204" pitchFamily="34" charset="0"/>
                <a:cs typeface="Arial" panose="020B0604020202020204" pitchFamily="34" charset="0"/>
              </a:rPr>
              <a:t>Establecer un marco común </a:t>
            </a:r>
            <a:r>
              <a:rPr lang="es-ES" sz="950" dirty="0">
                <a:latin typeface="Aptos" panose="020B0004020202020204" pitchFamily="34" charset="0"/>
                <a:cs typeface="Arial" panose="020B0604020202020204" pitchFamily="34" charset="0"/>
              </a:rPr>
              <a:t>que permita definir, revisar y evaluar periódicamente nuestros objetivos en calidad, sostenibilidad y buen gobierno, asegurando su coherencia con la misión de la compañía, los ODS y los marcos de referencia internacionales (ISO, EFQM, SR10, etc.).</a:t>
            </a:r>
          </a:p>
          <a:p>
            <a:pPr marL="228600" indent="-228600" algn="just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es-ES" sz="950" b="1" dirty="0">
                <a:latin typeface="Aptos" panose="020B0004020202020204" pitchFamily="34" charset="0"/>
                <a:cs typeface="Arial" panose="020B0604020202020204" pitchFamily="34" charset="0"/>
              </a:rPr>
              <a:t>Cumplir rigurosamente con la legislación aplicable</a:t>
            </a:r>
            <a:r>
              <a:rPr lang="es-ES" sz="950" dirty="0">
                <a:latin typeface="Aptos" panose="020B0004020202020204" pitchFamily="34" charset="0"/>
                <a:cs typeface="Arial" panose="020B0604020202020204" pitchFamily="34" charset="0"/>
              </a:rPr>
              <a:t>, los requisitos contractuales y los compromisos voluntarios suscritos por Avanza en el ámbito de la calidad y el desempeño ESG. </a:t>
            </a:r>
          </a:p>
          <a:p>
            <a:pPr marL="228600" indent="-228600" algn="just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es-ES" sz="950" b="1" dirty="0">
                <a:latin typeface="Aptos" panose="020B0004020202020204" pitchFamily="34" charset="0"/>
                <a:cs typeface="Arial" panose="020B0604020202020204" pitchFamily="34" charset="0"/>
              </a:rPr>
              <a:t>Integrar un enfoque basado en riesgos y oportunidades</a:t>
            </a:r>
            <a:r>
              <a:rPr lang="es-ES" sz="950" dirty="0">
                <a:latin typeface="Aptos" panose="020B0004020202020204" pitchFamily="34" charset="0"/>
                <a:cs typeface="Arial" panose="020B0604020202020204" pitchFamily="34" charset="0"/>
              </a:rPr>
              <a:t>, anticipando amenazas y oportunidades que puedan afectar a la calidad del servicio, la seguridad, el desempeño ambiental o la confianza de nuestros grupos de interés.</a:t>
            </a:r>
          </a:p>
          <a:p>
            <a:pPr marL="228600" indent="-228600" algn="just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es-ES" sz="950" b="1" dirty="0">
                <a:latin typeface="Aptos" panose="020B0004020202020204" pitchFamily="34" charset="0"/>
                <a:cs typeface="Arial" panose="020B0604020202020204" pitchFamily="34" charset="0"/>
              </a:rPr>
              <a:t>Planificar y gestionar de forma sistemática los cambios </a:t>
            </a:r>
            <a:r>
              <a:rPr lang="es-ES" sz="950" dirty="0">
                <a:latin typeface="Aptos" panose="020B0004020202020204" pitchFamily="34" charset="0"/>
                <a:cs typeface="Arial" panose="020B0604020202020204" pitchFamily="34" charset="0"/>
              </a:rPr>
              <a:t>que puedan afectar a nuestros procesos, servicios o sistema de gestión, asegurando su adecuada comunicación, el seguimiento y la evaluación de su eficacia, con el fin de garantizar la mejora continua.</a:t>
            </a:r>
          </a:p>
          <a:p>
            <a:pPr marL="228600" indent="-228600" algn="just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es-ES" sz="950" b="1" dirty="0">
                <a:latin typeface="Aptos" panose="020B0004020202020204" pitchFamily="34" charset="0"/>
                <a:cs typeface="Arial" panose="020B0604020202020204" pitchFamily="34" charset="0"/>
              </a:rPr>
              <a:t>Impulsar la innovación, la digitalización y el uso inteligente de los datos, </a:t>
            </a:r>
            <a:r>
              <a:rPr lang="es-ES" sz="950" dirty="0">
                <a:latin typeface="Aptos" panose="020B0004020202020204" pitchFamily="34" charset="0"/>
                <a:cs typeface="Arial" panose="020B0604020202020204" pitchFamily="34" charset="0"/>
              </a:rPr>
              <a:t>fomentando también la investigación tecnológica y la vigilancia del entorno, como palancas para anticipar tendencias, mejorar la eficiencia operativa, reforzar la sostenibilidad del servicio y responder con agilidad a las necesidades de nuestros clientes.</a:t>
            </a:r>
          </a:p>
          <a:p>
            <a:pPr marL="228600" indent="-228600" algn="just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es-ES" sz="950" b="1" dirty="0">
                <a:latin typeface="Aptos" panose="020B0004020202020204" pitchFamily="34" charset="0"/>
                <a:cs typeface="Arial" panose="020B0604020202020204" pitchFamily="34" charset="0"/>
              </a:rPr>
              <a:t>Ofrecer servicios de movilidad seguros, accesibles</a:t>
            </a:r>
            <a:r>
              <a:rPr lang="es-ES" sz="950" b="1">
                <a:latin typeface="Aptos" panose="020B0004020202020204" pitchFamily="34" charset="0"/>
                <a:cs typeface="Arial" panose="020B0604020202020204" pitchFamily="34" charset="0"/>
              </a:rPr>
              <a:t>, confortables, </a:t>
            </a:r>
            <a:r>
              <a:rPr lang="es-ES" sz="950" b="1" dirty="0">
                <a:latin typeface="Aptos" panose="020B0004020202020204" pitchFamily="34" charset="0"/>
                <a:cs typeface="Arial" panose="020B0604020202020204" pitchFamily="34" charset="0"/>
              </a:rPr>
              <a:t>eficientes y sostenibles</a:t>
            </a:r>
            <a:r>
              <a:rPr lang="es-ES" sz="950" dirty="0">
                <a:latin typeface="Aptos" panose="020B0004020202020204" pitchFamily="34" charset="0"/>
                <a:cs typeface="Arial" panose="020B0604020202020204" pitchFamily="34" charset="0"/>
              </a:rPr>
              <a:t>, centrados en la experiencia del usuario y en la mejora continua de la calidad percibida.</a:t>
            </a:r>
          </a:p>
          <a:p>
            <a:pPr marL="228600" indent="-228600" algn="just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es-ES" sz="950" b="1" dirty="0">
                <a:latin typeface="Aptos" panose="020B0004020202020204" pitchFamily="34" charset="0"/>
                <a:cs typeface="Arial" panose="020B0604020202020204" pitchFamily="34" charset="0"/>
              </a:rPr>
              <a:t>Potenciar el alcance de nuestro impacto positivo más allá de la propia actividad de Avanza</a:t>
            </a:r>
            <a:r>
              <a:rPr lang="es-ES" sz="950" dirty="0">
                <a:latin typeface="Aptos" panose="020B0004020202020204" pitchFamily="34" charset="0"/>
                <a:cs typeface="Arial" panose="020B0604020202020204" pitchFamily="34" charset="0"/>
              </a:rPr>
              <a:t>, generando alianzas que contribuyan a la sostenibilidad del ecosistema de movilidad y al desarrollo de soluciones que beneficien a las comunidades en las que operamos.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A048C612-A163-477F-B6BB-460A66B11C11}"/>
              </a:ext>
            </a:extLst>
          </p:cNvPr>
          <p:cNvSpPr txBox="1"/>
          <p:nvPr/>
        </p:nvSpPr>
        <p:spPr>
          <a:xfrm>
            <a:off x="7756479" y="1951804"/>
            <a:ext cx="3989474" cy="42857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 algn="just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es-ES" sz="950" b="1" dirty="0">
                <a:latin typeface="Aptos" panose="020B0004020202020204" pitchFamily="34" charset="0"/>
                <a:cs typeface="Arial" panose="020B0604020202020204" pitchFamily="34" charset="0"/>
              </a:rPr>
              <a:t>Cuidar del talento de las personas que forman parte de Avanza, </a:t>
            </a:r>
            <a:r>
              <a:rPr lang="es-ES" sz="950" dirty="0">
                <a:latin typeface="Aptos" panose="020B0004020202020204" pitchFamily="34" charset="0"/>
                <a:cs typeface="Arial" panose="020B0604020202020204" pitchFamily="34" charset="0"/>
              </a:rPr>
              <a:t>promoviendo la igualdad de oportunidades, la conciliación y la diversidad, y creando un entorno donde cada persona pueda crecer profesionalmente y sentirse parte esencial de un proyecto compartido.</a:t>
            </a:r>
          </a:p>
          <a:p>
            <a:pPr marL="228600" indent="-228600" algn="just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es-ES" sz="950" b="1" dirty="0">
                <a:latin typeface="Aptos" panose="020B0004020202020204" pitchFamily="34" charset="0"/>
                <a:cs typeface="Arial" panose="020B0604020202020204" pitchFamily="34" charset="0"/>
              </a:rPr>
              <a:t>Escuchar activamente a nuestros grupos de interés, </a:t>
            </a:r>
            <a:r>
              <a:rPr lang="es-ES" sz="950" dirty="0">
                <a:latin typeface="Aptos" panose="020B0004020202020204" pitchFamily="34" charset="0"/>
                <a:cs typeface="Arial" panose="020B0604020202020204" pitchFamily="34" charset="0"/>
              </a:rPr>
              <a:t>promoviendo una comunicación transparente, accesible y bidireccional que fortalezca la confianza y la colaboración, y garantizar una atención cercana y eficaz a las sugerencias, quejas y reclamaciones, en los plazos comprometidos y conforme a los procedimientos establecidos en los canales oficiales de Avanza.</a:t>
            </a:r>
          </a:p>
          <a:p>
            <a:pPr marL="228600" indent="-228600" algn="just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es-ES" sz="950" b="1" dirty="0">
                <a:latin typeface="Aptos" panose="020B0004020202020204" pitchFamily="34" charset="0"/>
                <a:cs typeface="Arial" panose="020B0604020202020204" pitchFamily="34" charset="0"/>
              </a:rPr>
              <a:t>Actuar con integridad, transparencia y responsabilidad, </a:t>
            </a:r>
            <a:r>
              <a:rPr lang="es-ES" sz="950" dirty="0">
                <a:latin typeface="Aptos" panose="020B0004020202020204" pitchFamily="34" charset="0"/>
                <a:cs typeface="Arial" panose="020B0604020202020204" pitchFamily="34" charset="0"/>
              </a:rPr>
              <a:t>promoviendo una cultura ética alineada con nuestros valores y basada en el respeto a los derechos humanos, la no discriminación y la dignidad de todas las personas.</a:t>
            </a:r>
          </a:p>
          <a:p>
            <a:pPr marL="228600" indent="-228600" algn="just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es-ES" sz="950" b="1" dirty="0">
                <a:latin typeface="Aptos" panose="020B0004020202020204" pitchFamily="34" charset="0"/>
                <a:cs typeface="Arial" panose="020B0604020202020204" pitchFamily="34" charset="0"/>
              </a:rPr>
              <a:t>Promover una gestión responsable y sostenible en toda nuestra cadena de valor,</a:t>
            </a:r>
            <a:r>
              <a:rPr lang="es-ES" sz="950" dirty="0">
                <a:latin typeface="Aptos" panose="020B0004020202020204" pitchFamily="34" charset="0"/>
                <a:cs typeface="Arial" panose="020B0604020202020204" pitchFamily="34" charset="0"/>
              </a:rPr>
              <a:t> colaborando con proveedores y aliados estratégicos para integrar criterios ESG en sus procesos, decisiones y relaciones, fomentando así una cultura compartida de compromiso ambiental, social y ético.</a:t>
            </a:r>
          </a:p>
          <a:p>
            <a:pPr marL="228600" indent="-228600" algn="just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es-ES" sz="950" b="1" dirty="0">
                <a:latin typeface="Aptos" panose="020B0004020202020204" pitchFamily="34" charset="0"/>
                <a:cs typeface="Arial" panose="020B0604020202020204" pitchFamily="34" charset="0"/>
              </a:rPr>
              <a:t>Evaluar de forma periódica el desempeño de nuestro Sistema Integrado de Gestión </a:t>
            </a:r>
            <a:r>
              <a:rPr lang="es-ES" sz="950" dirty="0">
                <a:latin typeface="Aptos" panose="020B0004020202020204" pitchFamily="34" charset="0"/>
                <a:cs typeface="Arial" panose="020B0604020202020204" pitchFamily="34" charset="0"/>
              </a:rPr>
              <a:t>mediante auditorías internas y externas, como herramienta clave para identificar oportunidades de mejora, garantizar la trazabilidad de nuestras acciones y reforzar la confianza de nuestros grupos de interés.</a:t>
            </a:r>
          </a:p>
          <a:p>
            <a:pPr marL="228600" indent="-228600" algn="just">
              <a:buFont typeface="Arial" panose="020B0604020202020204" pitchFamily="34" charset="0"/>
              <a:buChar char="•"/>
              <a:tabLst>
                <a:tab pos="180975" algn="l"/>
              </a:tabLst>
            </a:pPr>
            <a:endParaRPr lang="es-ES" sz="1000" dirty="0">
              <a:cs typeface="Arial" panose="020B0604020202020204" pitchFamily="34" charset="0"/>
            </a:endParaRP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682C4886-EAAA-42C4-98C9-BB5384C963A8}"/>
              </a:ext>
            </a:extLst>
          </p:cNvPr>
          <p:cNvSpPr txBox="1"/>
          <p:nvPr/>
        </p:nvSpPr>
        <p:spPr>
          <a:xfrm>
            <a:off x="376712" y="1972278"/>
            <a:ext cx="2676799" cy="4012063"/>
          </a:xfrm>
          <a:prstGeom prst="rect">
            <a:avLst/>
          </a:prstGeom>
          <a:solidFill>
            <a:srgbClr val="DA291C"/>
          </a:solidFill>
        </p:spPr>
        <p:txBody>
          <a:bodyPr wrap="square" tIns="108000" rIns="108000" bIns="0" rtlCol="0">
            <a:spAutoFit/>
          </a:bodyPr>
          <a:lstStyle/>
          <a:p>
            <a:pPr algn="just"/>
            <a:endParaRPr lang="es-ES" sz="100" dirty="0">
              <a:solidFill>
                <a:schemeClr val="bg1"/>
              </a:solidFill>
              <a:latin typeface="Kabel Bk BT" panose="020D04020202040209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es-ES" sz="1050" dirty="0">
                <a:solidFill>
                  <a:schemeClr val="bg1"/>
                </a:solidFill>
                <a:cs typeface="Arial" panose="020B0604020202020204" pitchFamily="34" charset="0"/>
              </a:rPr>
              <a:t>En Avanza, como operador de transporte público, asumimos un papel relevante en la transformación de las ciudades, impulsando una movilidad más eficiente, inclusiva y respetuosa con el entorno, respaldada por una sólida cultura de la calidad compartida por toda la organización.</a:t>
            </a:r>
          </a:p>
          <a:p>
            <a:pPr algn="just">
              <a:spcAft>
                <a:spcPts val="600"/>
              </a:spcAft>
            </a:pPr>
            <a:r>
              <a:rPr lang="es-ES" sz="1050" dirty="0">
                <a:solidFill>
                  <a:schemeClr val="bg1"/>
                </a:solidFill>
                <a:cs typeface="Arial" panose="020B0604020202020204" pitchFamily="34" charset="0"/>
              </a:rPr>
              <a:t> Nuestra labor diaria va más allá de conectar personas y territorios: generamos valor social, promovemos el desarrollo económico local y contribuimos activamente a la mejora ambiental.</a:t>
            </a:r>
          </a:p>
          <a:p>
            <a:pPr algn="just">
              <a:spcAft>
                <a:spcPts val="600"/>
              </a:spcAft>
            </a:pPr>
            <a:r>
              <a:rPr lang="es-ES" sz="1050" dirty="0">
                <a:solidFill>
                  <a:schemeClr val="bg1"/>
                </a:solidFill>
                <a:cs typeface="Arial" panose="020B0604020202020204" pitchFamily="34" charset="0"/>
              </a:rPr>
              <a:t>Guiados por nuestra misión y por los principios de sostenibilidad ambiental, social y de buen gobierno (ESG), desarrollamos un modelo de gestión responsable, basado en la mejora continua, la innovación y la colaboración con nuestros grupos de interés. Este compromiso se articula a través de un Sistema Integrado de Gestión, sometido a auditorías externas, que garantiza el cumplimiento normativo, la transparencia y la excelencia en todos nuestros procesos.</a:t>
            </a:r>
            <a:endParaRPr lang="es-ES" sz="1050" dirty="0">
              <a:solidFill>
                <a:schemeClr val="bg1"/>
              </a:solidFill>
              <a:latin typeface="Kabel Bk BT" panose="020D0402020204020904" pitchFamily="34" charset="0"/>
              <a:cs typeface="Arial" panose="020B0604020202020204" pitchFamily="34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D31E8247-659F-4963-826A-CCAE43EFC136}"/>
              </a:ext>
            </a:extLst>
          </p:cNvPr>
          <p:cNvSpPr txBox="1"/>
          <p:nvPr/>
        </p:nvSpPr>
        <p:spPr>
          <a:xfrm>
            <a:off x="9283186" y="6095347"/>
            <a:ext cx="2500719" cy="499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800" dirty="0">
                <a:latin typeface="Century Gothic" panose="020B0502020202020204" pitchFamily="34" charset="0"/>
              </a:rPr>
              <a:t>Valentín Alonso </a:t>
            </a:r>
            <a:r>
              <a:rPr lang="es-ES" sz="800" dirty="0" err="1">
                <a:latin typeface="Century Gothic" panose="020B0502020202020204" pitchFamily="34" charset="0"/>
              </a:rPr>
              <a:t>Soroa</a:t>
            </a:r>
            <a:endParaRPr lang="es-ES" sz="800" dirty="0">
              <a:latin typeface="Century Gothic" panose="020B0502020202020204" pitchFamily="34" charset="0"/>
            </a:endParaRPr>
          </a:p>
          <a:p>
            <a:pPr algn="r"/>
            <a:r>
              <a:rPr lang="es-ES" sz="800" dirty="0">
                <a:latin typeface="Century Gothic" panose="020B0502020202020204" pitchFamily="34" charset="0"/>
              </a:rPr>
              <a:t>Director General de Avanza</a:t>
            </a:r>
          </a:p>
          <a:p>
            <a:pPr algn="r">
              <a:lnSpc>
                <a:spcPct val="150000"/>
              </a:lnSpc>
            </a:pPr>
            <a:r>
              <a:rPr lang="es-ES" sz="800" b="1" dirty="0">
                <a:latin typeface="Century Gothic" panose="020B0502020202020204" pitchFamily="34" charset="0"/>
              </a:rPr>
              <a:t>Marzo 2026</a:t>
            </a:r>
          </a:p>
        </p:txBody>
      </p:sp>
      <p:cxnSp>
        <p:nvCxnSpPr>
          <p:cNvPr id="14" name="Conector curvado 14">
            <a:extLst>
              <a:ext uri="{FF2B5EF4-FFF2-40B4-BE49-F238E27FC236}">
                <a16:creationId xmlns:a16="http://schemas.microsoft.com/office/drawing/2014/main" id="{89E14F05-E1B4-1489-C8F1-4467E8C62ECB}"/>
              </a:ext>
            </a:extLst>
          </p:cNvPr>
          <p:cNvCxnSpPr>
            <a:cxnSpLocks/>
          </p:cNvCxnSpPr>
          <p:nvPr/>
        </p:nvCxnSpPr>
        <p:spPr>
          <a:xfrm>
            <a:off x="376712" y="6582096"/>
            <a:ext cx="2751665" cy="12700"/>
          </a:xfrm>
          <a:prstGeom prst="curvedConnector3">
            <a:avLst>
              <a:gd name="adj1" fmla="val 50000"/>
            </a:avLst>
          </a:prstGeom>
          <a:ln w="34925">
            <a:solidFill>
              <a:srgbClr val="97979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n 14">
            <a:extLst>
              <a:ext uri="{FF2B5EF4-FFF2-40B4-BE49-F238E27FC236}">
                <a16:creationId xmlns:a16="http://schemas.microsoft.com/office/drawing/2014/main" id="{EDC5FD37-D1BA-F413-B613-9E55830DA9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4582" y="6186640"/>
            <a:ext cx="367702" cy="359345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48E5D7C3-59A1-3A4A-827F-BB1CB065E9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8653" y="6163340"/>
            <a:ext cx="275249" cy="378467"/>
          </a:xfrm>
          <a:prstGeom prst="rect">
            <a:avLst/>
          </a:prstGeom>
        </p:spPr>
      </p:pic>
      <p:pic>
        <p:nvPicPr>
          <p:cNvPr id="18" name="Imagen 17">
            <a:extLst>
              <a:ext uri="{FF2B5EF4-FFF2-40B4-BE49-F238E27FC236}">
                <a16:creationId xmlns:a16="http://schemas.microsoft.com/office/drawing/2014/main" id="{6EDCB4BA-7909-F604-7279-C6BCA8BD29F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924" y="6236456"/>
            <a:ext cx="370931" cy="247287"/>
          </a:xfrm>
          <a:prstGeom prst="rect">
            <a:avLst/>
          </a:prstGeom>
        </p:spPr>
      </p:pic>
      <p:pic>
        <p:nvPicPr>
          <p:cNvPr id="20" name="Imagen 19">
            <a:extLst>
              <a:ext uri="{FF2B5EF4-FFF2-40B4-BE49-F238E27FC236}">
                <a16:creationId xmlns:a16="http://schemas.microsoft.com/office/drawing/2014/main" id="{AB4BE5A9-667B-9C8F-5DF9-7BAD853B377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53451" y="6191895"/>
            <a:ext cx="367702" cy="336408"/>
          </a:xfrm>
          <a:prstGeom prst="rect">
            <a:avLst/>
          </a:prstGeom>
        </p:spPr>
      </p:pic>
      <p:pic>
        <p:nvPicPr>
          <p:cNvPr id="21" name="Imagen 20">
            <a:extLst>
              <a:ext uri="{FF2B5EF4-FFF2-40B4-BE49-F238E27FC236}">
                <a16:creationId xmlns:a16="http://schemas.microsoft.com/office/drawing/2014/main" id="{4994CD03-3CDE-CC7D-DF50-5AE643E6F2F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35714" y="6187000"/>
            <a:ext cx="367702" cy="35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8341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c42f746-8e0a-4669-b0e1-6fa9500c011b" xsi:nil="true"/>
    <lcf76f155ced4ddcb4097134ff3c332f xmlns="b332341d-b11d-4430-aa57-ef11b2f6ef53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00FB953956B7448A06DD3AA15D3E6CA" ma:contentTypeVersion="24" ma:contentTypeDescription="Crear nuevo documento." ma:contentTypeScope="" ma:versionID="667db7a3e480e6f06f03bc951d6b57cf">
  <xsd:schema xmlns:xsd="http://www.w3.org/2001/XMLSchema" xmlns:xs="http://www.w3.org/2001/XMLSchema" xmlns:p="http://schemas.microsoft.com/office/2006/metadata/properties" xmlns:ns2="b332341d-b11d-4430-aa57-ef11b2f6ef53" xmlns:ns3="1c42f746-8e0a-4669-b0e1-6fa9500c011b" targetNamespace="http://schemas.microsoft.com/office/2006/metadata/properties" ma:root="true" ma:fieldsID="7421748e09d6f7fee945dd291482af42" ns2:_="" ns3:_="">
    <xsd:import namespace="b332341d-b11d-4430-aa57-ef11b2f6ef53"/>
    <xsd:import namespace="1c42f746-8e0a-4669-b0e1-6fa9500c011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32341d-b11d-4430-aa57-ef11b2f6ef5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4245dd56-127a-47f6-a237-18ff4e6ddfd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42f746-8e0a-4669-b0e1-6fa9500c011b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b2fef6e-6919-4dbc-9106-4d4b337cfb83}" ma:internalName="TaxCatchAll" ma:showField="CatchAllData" ma:web="1c42f746-8e0a-4669-b0e1-6fa9500c011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88029CF-947F-4F17-8FF0-D30B832C4E8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D596751-B88F-4B01-80F4-3458930BA462}">
  <ds:schemaRefs>
    <ds:schemaRef ds:uri="http://schemas.microsoft.com/office/2006/metadata/properties"/>
    <ds:schemaRef ds:uri="http://schemas.microsoft.com/office/infopath/2007/PartnerControls"/>
    <ds:schemaRef ds:uri="1c42f746-8e0a-4669-b0e1-6fa9500c011b"/>
    <ds:schemaRef ds:uri="b332341d-b11d-4430-aa57-ef11b2f6ef53"/>
  </ds:schemaRefs>
</ds:datastoreItem>
</file>

<file path=customXml/itemProps3.xml><?xml version="1.0" encoding="utf-8"?>
<ds:datastoreItem xmlns:ds="http://schemas.openxmlformats.org/officeDocument/2006/customXml" ds:itemID="{61704B62-ED44-4952-85CC-6768BEE4759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332341d-b11d-4430-aa57-ef11b2f6ef53"/>
    <ds:schemaRef ds:uri="1c42f746-8e0a-4669-b0e1-6fa9500c01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10819</TotalTime>
  <Words>720</Words>
  <Application>Microsoft Office PowerPoint</Application>
  <PresentationFormat>Panorámica</PresentationFormat>
  <Paragraphs>22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Century Gothic</vt:lpstr>
      <vt:lpstr>DIN</vt:lpstr>
      <vt:lpstr>Kabel Bk BT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Isabel García Sánchez</dc:creator>
  <cp:lastModifiedBy>Zuleica Nerea Parra Cifuentes</cp:lastModifiedBy>
  <cp:revision>147</cp:revision>
  <dcterms:created xsi:type="dcterms:W3CDTF">2017-03-24T12:20:54Z</dcterms:created>
  <dcterms:modified xsi:type="dcterms:W3CDTF">2026-03-26T14:57:04Z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0x010100000FB953956B7448A06DD3AA15D3E6CA</vt:lpwstr>
  </property>
  <property fmtid="{D5CDD505-2E9C-101B-9397-08002B2CF9AE}" pid="3" name="MediaServiceImageTags">
    <vt:lpwstr/>
  </property>
</Properties>
</file>